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 id="270" r:id="rId14"/>
    <p:sldId id="271" r:id="rId15"/>
    <p:sldId id="272" r:id="rId16"/>
    <p:sldId id="273" r:id="rId17"/>
    <p:sldId id="277"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239979-A218-4D75-BE51-C55D7CBBC69A}" type="datetimeFigureOut">
              <a:rPr lang="en-US" smtClean="0"/>
              <a:pPr/>
              <a:t>5/24/2011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2D33F-1812-4432-92B0-27AF59F95A2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022D33F-1812-4432-92B0-27AF59F95A2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4D5E79C-1C57-423B-8801-2D0C869CAB7A}" type="datetimeFigureOut">
              <a:rPr lang="en-US" smtClean="0"/>
              <a:pPr/>
              <a:t>5/24/2011</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D05389C-8E8E-4C33-85C9-DA4CC676BBA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D5E79C-1C57-423B-8801-2D0C869CAB7A}" type="datetimeFigureOut">
              <a:rPr lang="en-US" smtClean="0"/>
              <a:pPr/>
              <a:t>5/24/2011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5389C-8E8E-4C33-85C9-DA4CC676BBA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4D5E79C-1C57-423B-8801-2D0C869CAB7A}" type="datetimeFigureOut">
              <a:rPr lang="en-US" smtClean="0"/>
              <a:pPr/>
              <a:t>5/24/2011</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D05389C-8E8E-4C33-85C9-DA4CC676BBA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D5E79C-1C57-423B-8801-2D0C869CAB7A}" type="datetimeFigureOut">
              <a:rPr lang="en-US" smtClean="0"/>
              <a:pPr/>
              <a:t>5/24/2011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05389C-8E8E-4C33-85C9-DA4CC676BBA7}"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4D5E79C-1C57-423B-8801-2D0C869CAB7A}" type="datetimeFigureOut">
              <a:rPr lang="en-US" smtClean="0"/>
              <a:pPr/>
              <a:t>5/24/2011</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D05389C-8E8E-4C33-85C9-DA4CC676BBA7}"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4D5E79C-1C57-423B-8801-2D0C869CAB7A}" type="datetimeFigureOut">
              <a:rPr lang="en-US" smtClean="0"/>
              <a:pPr/>
              <a:t>5/24/2011</a:t>
            </a:fld>
            <a:endParaRPr lang="en-GB"/>
          </a:p>
        </p:txBody>
      </p:sp>
      <p:sp>
        <p:nvSpPr>
          <p:cNvPr id="10" name="Slide Number Placeholder 9"/>
          <p:cNvSpPr>
            <a:spLocks noGrp="1"/>
          </p:cNvSpPr>
          <p:nvPr>
            <p:ph type="sldNum" sz="quarter" idx="16"/>
          </p:nvPr>
        </p:nvSpPr>
        <p:spPr/>
        <p:txBody>
          <a:bodyPr rtlCol="0"/>
          <a:lstStyle/>
          <a:p>
            <a:fld id="{1D05389C-8E8E-4C33-85C9-DA4CC676BBA7}"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4D5E79C-1C57-423B-8801-2D0C869CAB7A}" type="datetimeFigureOut">
              <a:rPr lang="en-US" smtClean="0"/>
              <a:pPr/>
              <a:t>5/24/2011</a:t>
            </a:fld>
            <a:endParaRPr lang="en-GB"/>
          </a:p>
        </p:txBody>
      </p:sp>
      <p:sp>
        <p:nvSpPr>
          <p:cNvPr id="12" name="Slide Number Placeholder 11"/>
          <p:cNvSpPr>
            <a:spLocks noGrp="1"/>
          </p:cNvSpPr>
          <p:nvPr>
            <p:ph type="sldNum" sz="quarter" idx="16"/>
          </p:nvPr>
        </p:nvSpPr>
        <p:spPr/>
        <p:txBody>
          <a:bodyPr rtlCol="0"/>
          <a:lstStyle/>
          <a:p>
            <a:fld id="{1D05389C-8E8E-4C33-85C9-DA4CC676BBA7}"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D5E79C-1C57-423B-8801-2D0C869CAB7A}" type="datetimeFigureOut">
              <a:rPr lang="en-US" smtClean="0"/>
              <a:pPr/>
              <a:t>5/24/2011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D05389C-8E8E-4C33-85C9-DA4CC676BBA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5E79C-1C57-423B-8801-2D0C869CAB7A}" type="datetimeFigureOut">
              <a:rPr lang="en-US" smtClean="0"/>
              <a:pPr/>
              <a:t>5/24/2011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D05389C-8E8E-4C33-85C9-DA4CC676BBA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D5E79C-1C57-423B-8801-2D0C869CAB7A}" type="datetimeFigureOut">
              <a:rPr lang="en-US" smtClean="0"/>
              <a:pPr/>
              <a:t>5/24/2011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D05389C-8E8E-4C33-85C9-DA4CC676BBA7}"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4D5E79C-1C57-423B-8801-2D0C869CAB7A}" type="datetimeFigureOut">
              <a:rPr lang="en-US" smtClean="0"/>
              <a:pPr/>
              <a:t>5/24/2011</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D05389C-8E8E-4C33-85C9-DA4CC676BBA7}"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4D5E79C-1C57-423B-8801-2D0C869CAB7A}" type="datetimeFigureOut">
              <a:rPr lang="en-US" smtClean="0"/>
              <a:pPr/>
              <a:t>5/24/2011</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D05389C-8E8E-4C33-85C9-DA4CC676BBA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00042"/>
            <a:ext cx="8429684" cy="3100409"/>
          </a:xfrm>
        </p:spPr>
        <p:txBody>
          <a:bodyPr>
            <a:normAutofit/>
          </a:bodyPr>
          <a:lstStyle/>
          <a:p>
            <a:r>
              <a:rPr lang="en-GB" b="1" dirty="0" smtClean="0"/>
              <a:t>INTRODUCING ICT AS A FUNDAMENTAL COMPETENCY IN TVET -MALAWICURRICULUM IN MALAWI</a:t>
            </a:r>
            <a:endParaRPr lang="en-GB" b="1" dirty="0"/>
          </a:p>
        </p:txBody>
      </p:sp>
      <p:sp>
        <p:nvSpPr>
          <p:cNvPr id="3" name="Subtitle 2"/>
          <p:cNvSpPr>
            <a:spLocks noGrp="1"/>
          </p:cNvSpPr>
          <p:nvPr>
            <p:ph type="subTitle" idx="1"/>
          </p:nvPr>
        </p:nvSpPr>
        <p:spPr>
          <a:xfrm>
            <a:off x="1371600" y="3786190"/>
            <a:ext cx="6400800" cy="2500330"/>
          </a:xfrm>
        </p:spPr>
        <p:txBody>
          <a:bodyPr>
            <a:normAutofit/>
          </a:bodyPr>
          <a:lstStyle/>
          <a:p>
            <a:r>
              <a:rPr lang="en-GB" dirty="0" smtClean="0"/>
              <a:t>PRESENTED BY:</a:t>
            </a:r>
          </a:p>
          <a:p>
            <a:r>
              <a:rPr lang="en-GB" dirty="0" smtClean="0"/>
              <a:t> WILSON MAKULUMIZA NKHOMA DIRECTOR OF TECNICAL SERVICES</a:t>
            </a:r>
          </a:p>
          <a:p>
            <a:r>
              <a:rPr lang="en-GB" dirty="0" smtClean="0"/>
              <a:t> FOR TEVETA-MALAWI</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POST IMPLEMETATION FINDINGS</a:t>
            </a:r>
            <a:endParaRPr lang="en-GB" b="1" dirty="0"/>
          </a:p>
        </p:txBody>
      </p:sp>
      <p:sp>
        <p:nvSpPr>
          <p:cNvPr id="3" name="Content Placeholder 2"/>
          <p:cNvSpPr>
            <a:spLocks noGrp="1"/>
          </p:cNvSpPr>
          <p:nvPr>
            <p:ph sz="quarter" idx="1"/>
          </p:nvPr>
        </p:nvSpPr>
        <p:spPr>
          <a:xfrm>
            <a:off x="285720" y="1600200"/>
            <a:ext cx="8480328" cy="5114948"/>
          </a:xfrm>
        </p:spPr>
        <p:txBody>
          <a:bodyPr>
            <a:normAutofit fontScale="92500"/>
          </a:bodyPr>
          <a:lstStyle/>
          <a:p>
            <a:r>
              <a:rPr lang="en-GB" sz="3500" dirty="0" smtClean="0"/>
              <a:t>Formative evaluation after 5 years of implementation of the new curricula has revealed the following:</a:t>
            </a:r>
          </a:p>
          <a:p>
            <a:pPr lvl="1"/>
            <a:r>
              <a:rPr lang="en-GB" sz="3000" dirty="0" smtClean="0"/>
              <a:t>Some content of communications modules not relevant to some trades e.g., the depth of TD content for food production and general fitting trainees. </a:t>
            </a:r>
          </a:p>
          <a:p>
            <a:pPr lvl="1"/>
            <a:r>
              <a:rPr lang="en-GB" sz="3000" dirty="0" smtClean="0"/>
              <a:t>Some communications modules content not comprehensive enough e.g., absence of CAD in technical drawing modules</a:t>
            </a:r>
          </a:p>
          <a:p>
            <a:pPr lvl="1"/>
            <a:r>
              <a:rPr lang="en-GB" sz="3000" dirty="0" smtClean="0"/>
              <a:t>Total absence of ICT  as a fundamental competency</a:t>
            </a:r>
          </a:p>
          <a:p>
            <a:pPr lvl="1"/>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INTERVENTION</a:t>
            </a:r>
            <a:endParaRPr lang="en-GB" dirty="0"/>
          </a:p>
        </p:txBody>
      </p:sp>
      <p:sp>
        <p:nvSpPr>
          <p:cNvPr id="3" name="Content Placeholder 2"/>
          <p:cNvSpPr>
            <a:spLocks noGrp="1"/>
          </p:cNvSpPr>
          <p:nvPr>
            <p:ph sz="quarter" idx="1"/>
          </p:nvPr>
        </p:nvSpPr>
        <p:spPr/>
        <p:txBody>
          <a:bodyPr>
            <a:normAutofit/>
          </a:bodyPr>
          <a:lstStyle/>
          <a:p>
            <a:r>
              <a:rPr lang="en-GB" sz="3600" dirty="0" smtClean="0"/>
              <a:t>ICT to be one of the fundamental competencies for all TVET trainees</a:t>
            </a:r>
          </a:p>
          <a:p>
            <a:r>
              <a:rPr lang="en-GB" sz="3600" dirty="0" smtClean="0"/>
              <a:t>Scope of coverage for graphical communication to be specified for certain occupations</a:t>
            </a:r>
          </a:p>
          <a:p>
            <a:r>
              <a:rPr lang="en-GB" sz="3600" dirty="0" smtClean="0"/>
              <a:t>Graphical communication to include CAD</a:t>
            </a:r>
            <a:endParaRPr lang="en-GB"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CONTENT  OF THE ICT CURRICULA</a:t>
            </a:r>
            <a:endParaRPr lang="en-GB" b="1" dirty="0"/>
          </a:p>
        </p:txBody>
      </p:sp>
      <p:sp>
        <p:nvSpPr>
          <p:cNvPr id="3" name="Content Placeholder 2"/>
          <p:cNvSpPr>
            <a:spLocks noGrp="1"/>
          </p:cNvSpPr>
          <p:nvPr>
            <p:ph sz="quarter" idx="1"/>
          </p:nvPr>
        </p:nvSpPr>
        <p:spPr/>
        <p:txBody>
          <a:bodyPr>
            <a:normAutofit/>
          </a:bodyPr>
          <a:lstStyle/>
          <a:p>
            <a:r>
              <a:rPr lang="en-GB" sz="4000" dirty="0" smtClean="0"/>
              <a:t>Experts in the field of ICT from industry, assessment bodies and training institutions will articulate the content of the curricula.</a:t>
            </a:r>
          </a:p>
          <a:p>
            <a:r>
              <a:rPr lang="en-GB" sz="4000" dirty="0" smtClean="0"/>
              <a:t>In a nut shell micro-soft word, power point, email, internet, excel   may be part of the content.</a:t>
            </a:r>
            <a:endParaRPr lang="en-GB"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USEFULNESS TO FUTURE TVET TRAINEE NEEDS</a:t>
            </a:r>
            <a:endParaRPr lang="en-GB" b="1" dirty="0"/>
          </a:p>
        </p:txBody>
      </p:sp>
      <p:sp>
        <p:nvSpPr>
          <p:cNvPr id="3" name="Content Placeholder 2"/>
          <p:cNvSpPr>
            <a:spLocks noGrp="1"/>
          </p:cNvSpPr>
          <p:nvPr>
            <p:ph sz="quarter" idx="1"/>
          </p:nvPr>
        </p:nvSpPr>
        <p:spPr>
          <a:xfrm>
            <a:off x="612648" y="1600200"/>
            <a:ext cx="8153400" cy="5043510"/>
          </a:xfrm>
        </p:spPr>
        <p:txBody>
          <a:bodyPr>
            <a:normAutofit/>
          </a:bodyPr>
          <a:lstStyle/>
          <a:p>
            <a:r>
              <a:rPr lang="en-GB" sz="3200" dirty="0" smtClean="0"/>
              <a:t>Important for further  education.</a:t>
            </a:r>
          </a:p>
          <a:p>
            <a:r>
              <a:rPr lang="en-GB" sz="3200" dirty="0" smtClean="0"/>
              <a:t>Getting information from the internet</a:t>
            </a:r>
          </a:p>
          <a:p>
            <a:r>
              <a:rPr lang="en-GB" sz="3200" dirty="0" smtClean="0"/>
              <a:t>Analysing data on the computer for education purposes</a:t>
            </a:r>
          </a:p>
          <a:p>
            <a:r>
              <a:rPr lang="en-GB" sz="3200" dirty="0" smtClean="0"/>
              <a:t>Important for ease of record keeping and retrieval for teachers and other professionals</a:t>
            </a:r>
          </a:p>
          <a:p>
            <a:r>
              <a:rPr lang="en-GB" sz="3200" dirty="0" smtClean="0"/>
              <a:t>Important for development of teaching and learning materials</a:t>
            </a:r>
          </a:p>
          <a:p>
            <a:pPr lvl="1">
              <a:buNone/>
            </a:pPr>
            <a:endParaRPr lang="en-GB" dirty="0" smtClean="0"/>
          </a:p>
          <a:p>
            <a:pPr lvl="1"/>
            <a:endParaRPr lang="en-GB" dirty="0" smtClean="0"/>
          </a:p>
          <a:p>
            <a:pPr lvl="1"/>
            <a:endParaRPr lang="en-GB" dirty="0" smtClean="0"/>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USEFULNESS TO FUTURE TVET TRAINEE NEEDS</a:t>
            </a:r>
            <a:endParaRPr lang="en-GB" b="1" dirty="0"/>
          </a:p>
        </p:txBody>
      </p:sp>
      <p:sp>
        <p:nvSpPr>
          <p:cNvPr id="3" name="Content Placeholder 2"/>
          <p:cNvSpPr>
            <a:spLocks noGrp="1"/>
          </p:cNvSpPr>
          <p:nvPr>
            <p:ph sz="quarter" idx="1"/>
          </p:nvPr>
        </p:nvSpPr>
        <p:spPr>
          <a:xfrm>
            <a:off x="612648" y="1600200"/>
            <a:ext cx="8153400" cy="5043510"/>
          </a:xfrm>
        </p:spPr>
        <p:txBody>
          <a:bodyPr>
            <a:normAutofit lnSpcReduction="10000"/>
          </a:bodyPr>
          <a:lstStyle/>
          <a:p>
            <a:r>
              <a:rPr lang="en-GB" sz="3600" dirty="0" smtClean="0"/>
              <a:t>Useful for developing one’s own teaching and learning material-for teachers</a:t>
            </a:r>
          </a:p>
          <a:p>
            <a:r>
              <a:rPr lang="en-GB" sz="3600" dirty="0" smtClean="0"/>
              <a:t>Useful for those intending to specialise in open and distance learning materials development. Very useful especially in the wake of the ODL developments in the SADC  member states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TIME-FRAME</a:t>
            </a:r>
            <a:endParaRPr lang="en-GB" dirty="0"/>
          </a:p>
        </p:txBody>
      </p:sp>
      <p:sp>
        <p:nvSpPr>
          <p:cNvPr id="3" name="Content Placeholder 2"/>
          <p:cNvSpPr>
            <a:spLocks noGrp="1"/>
          </p:cNvSpPr>
          <p:nvPr>
            <p:ph sz="quarter" idx="1"/>
          </p:nvPr>
        </p:nvSpPr>
        <p:spPr/>
        <p:txBody>
          <a:bodyPr>
            <a:normAutofit/>
          </a:bodyPr>
          <a:lstStyle/>
          <a:p>
            <a:r>
              <a:rPr lang="en-GB" sz="4000" dirty="0" smtClean="0"/>
              <a:t>The TQF curricula is supposed to be reviewed every 3 years. Time in over due for reviewed therefore as the curricula will be reviewed, the ICT issue will be included </a:t>
            </a:r>
            <a:endParaRPr lang="en-GB"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a:t>
            </a:r>
            <a:endParaRPr lang="en-GB" dirty="0"/>
          </a:p>
        </p:txBody>
      </p:sp>
      <p:sp>
        <p:nvSpPr>
          <p:cNvPr id="3" name="Content Placeholder 2"/>
          <p:cNvSpPr>
            <a:spLocks noGrp="1"/>
          </p:cNvSpPr>
          <p:nvPr>
            <p:ph sz="quarter" idx="1"/>
          </p:nvPr>
        </p:nvSpPr>
        <p:spPr/>
        <p:txBody>
          <a:bodyPr>
            <a:normAutofit/>
          </a:bodyPr>
          <a:lstStyle/>
          <a:p>
            <a:r>
              <a:rPr lang="en-GB" sz="4000" dirty="0" smtClean="0"/>
              <a:t>This has implications on the design of the TQF as it only stipulates 5 areas of fundamental competencies no more no less.</a:t>
            </a:r>
          </a:p>
          <a:p>
            <a:r>
              <a:rPr lang="en-GB" sz="4000" dirty="0" smtClean="0"/>
              <a:t>It also stipulates 120 credits for a qualification no more no less.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sz="3600" dirty="0" smtClean="0"/>
              <a:t>Making ICT as a stand alone module  will increase the number of fundamental modules to 6 which is not provided for in the TQF</a:t>
            </a:r>
          </a:p>
          <a:p>
            <a:r>
              <a:rPr lang="en-GB" sz="3600" dirty="0" smtClean="0"/>
              <a:t>On the other hand making ICT to be part of the communications module will make it too big </a:t>
            </a:r>
          </a:p>
          <a:p>
            <a:pPr>
              <a:buNone/>
            </a:pP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a:t>
            </a:r>
            <a:endParaRPr lang="en-GB" dirty="0"/>
          </a:p>
        </p:txBody>
      </p:sp>
      <p:sp>
        <p:nvSpPr>
          <p:cNvPr id="3" name="Content Placeholder 2"/>
          <p:cNvSpPr>
            <a:spLocks noGrp="1"/>
          </p:cNvSpPr>
          <p:nvPr>
            <p:ph sz="quarter" idx="1"/>
          </p:nvPr>
        </p:nvSpPr>
        <p:spPr/>
        <p:txBody>
          <a:bodyPr>
            <a:normAutofit/>
          </a:bodyPr>
          <a:lstStyle/>
          <a:p>
            <a:r>
              <a:rPr lang="en-GB" sz="4000" dirty="0" smtClean="0"/>
              <a:t>Making ICT as one of the fundamental competencies will make some of the private training providers that  we utilise to train the apprentices  fall out as only very few training providers have the appropriate facilities.</a:t>
            </a:r>
            <a:endParaRPr lang="en-GB"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sz="quarter" idx="1"/>
          </p:nvPr>
        </p:nvSpPr>
        <p:spPr/>
        <p:txBody>
          <a:bodyPr/>
          <a:lstStyle/>
          <a:p>
            <a:pPr algn="ctr">
              <a:buNone/>
            </a:pPr>
            <a:r>
              <a:rPr lang="en-GB" dirty="0" smtClean="0"/>
              <a:t>   AGAINST ALL ODDS ICT HAS TOBE INCLUDED </a:t>
            </a:r>
          </a:p>
          <a:p>
            <a:pPr algn="ctr">
              <a:buNone/>
            </a:pPr>
            <a:r>
              <a:rPr lang="en-GB" smtClean="0"/>
              <a:t>IN </a:t>
            </a:r>
            <a:r>
              <a:rPr lang="en-GB" dirty="0" smtClean="0"/>
              <a:t>THE TVET CURRICULUM FOR MALAWI AS </a:t>
            </a:r>
            <a:r>
              <a:rPr lang="en-GB" smtClean="0"/>
              <a:t>A </a:t>
            </a:r>
          </a:p>
          <a:p>
            <a:pPr algn="ctr">
              <a:buNone/>
            </a:pPr>
            <a:r>
              <a:rPr lang="en-GB" smtClean="0"/>
              <a:t>FUNDAMENTAL </a:t>
            </a:r>
            <a:r>
              <a:rPr lang="en-GB" dirty="0" smtClean="0"/>
              <a:t>COMPETENCE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BACK GROUND TO TEVET REFORM IN MALAWI</a:t>
            </a:r>
            <a:endParaRPr lang="en-GB" b="1" dirty="0"/>
          </a:p>
        </p:txBody>
      </p:sp>
      <p:sp>
        <p:nvSpPr>
          <p:cNvPr id="3" name="Content Placeholder 2"/>
          <p:cNvSpPr>
            <a:spLocks noGrp="1"/>
          </p:cNvSpPr>
          <p:nvPr>
            <p:ph sz="quarter" idx="1"/>
          </p:nvPr>
        </p:nvSpPr>
        <p:spPr/>
        <p:txBody>
          <a:bodyPr/>
          <a:lstStyle/>
          <a:p>
            <a:r>
              <a:rPr lang="en-US" sz="4000" dirty="0"/>
              <a:t>The Technical, Entrepreneurial and Vocational Education and Training Authority (TEVETA) was created in 1999 through an Act of </a:t>
            </a:r>
            <a:r>
              <a:rPr lang="en-US" sz="4000" dirty="0" smtClean="0"/>
              <a:t>Parliament following studies that were undertaken as part of the reform process </a:t>
            </a:r>
          </a:p>
          <a:p>
            <a:endParaRPr lang="en-GB" dirty="0"/>
          </a:p>
          <a:p>
            <a:pPr>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en-GB" dirty="0"/>
          </a:p>
        </p:txBody>
      </p:sp>
      <p:sp>
        <p:nvSpPr>
          <p:cNvPr id="3" name="Content Placeholder 2"/>
          <p:cNvSpPr>
            <a:spLocks noGrp="1"/>
          </p:cNvSpPr>
          <p:nvPr>
            <p:ph sz="quarter" idx="1"/>
          </p:nvPr>
        </p:nvSpPr>
        <p:spPr>
          <a:xfrm>
            <a:off x="457200" y="714356"/>
            <a:ext cx="8229600" cy="5929354"/>
          </a:xfrm>
        </p:spPr>
        <p:txBody>
          <a:bodyPr>
            <a:normAutofit lnSpcReduction="10000"/>
          </a:bodyPr>
          <a:lstStyle/>
          <a:p>
            <a:pPr algn="ctr">
              <a:buNone/>
            </a:pPr>
            <a:endParaRPr lang="en-GB" dirty="0" smtClean="0"/>
          </a:p>
          <a:p>
            <a:pPr algn="ctr">
              <a:buNone/>
            </a:pPr>
            <a:endParaRPr lang="en-GB" sz="4000" b="1" u="sng" dirty="0" smtClean="0"/>
          </a:p>
          <a:p>
            <a:pPr algn="ctr">
              <a:buNone/>
            </a:pPr>
            <a:r>
              <a:rPr lang="en-GB" sz="4000" b="1" u="sng" dirty="0" smtClean="0"/>
              <a:t>Asante </a:t>
            </a:r>
            <a:r>
              <a:rPr lang="en-GB" sz="4000" b="1" u="sng" dirty="0" err="1" smtClean="0"/>
              <a:t>sana</a:t>
            </a:r>
            <a:endParaRPr lang="en-GB" sz="4000" b="1" u="sng" dirty="0" smtClean="0"/>
          </a:p>
          <a:p>
            <a:pPr algn="ctr">
              <a:buNone/>
            </a:pPr>
            <a:endParaRPr lang="en-GB" sz="4000" b="1" dirty="0" smtClean="0"/>
          </a:p>
          <a:p>
            <a:pPr algn="ctr">
              <a:buNone/>
            </a:pPr>
            <a:r>
              <a:rPr lang="en-GB" sz="4000" b="1" u="sng" dirty="0" err="1" smtClean="0"/>
              <a:t>Zikomo</a:t>
            </a:r>
            <a:r>
              <a:rPr lang="en-GB" sz="4000" b="1" u="sng" dirty="0" smtClean="0"/>
              <a:t> </a:t>
            </a:r>
            <a:r>
              <a:rPr lang="en-GB" sz="4000" b="1" u="sng" dirty="0" err="1" smtClean="0"/>
              <a:t>kwambiri</a:t>
            </a:r>
            <a:endParaRPr lang="en-GB" sz="4000" b="1" u="sng" dirty="0" smtClean="0"/>
          </a:p>
          <a:p>
            <a:pPr algn="ctr">
              <a:buNone/>
            </a:pPr>
            <a:endParaRPr lang="en-GB" sz="4000" b="1" dirty="0" smtClean="0"/>
          </a:p>
          <a:p>
            <a:pPr algn="ctr">
              <a:buNone/>
            </a:pPr>
            <a:r>
              <a:rPr lang="en-GB" sz="4000" b="1" u="sng" dirty="0" smtClean="0"/>
              <a:t>Thank you very much</a:t>
            </a:r>
          </a:p>
          <a:p>
            <a:pPr algn="ctr">
              <a:buNone/>
            </a:pPr>
            <a:endParaRPr lang="en-GB" b="1" u="sng" dirty="0" smtClean="0"/>
          </a:p>
          <a:p>
            <a:pPr algn="ctr">
              <a:buNone/>
            </a:pPr>
            <a:r>
              <a:rPr lang="en-GB" sz="4400" b="1" u="sng" dirty="0" smtClean="0"/>
              <a:t>FOR YOUR LISTENING</a:t>
            </a:r>
            <a:endParaRPr lang="en-GB"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CHARATERISICS OF TVET BEFORE REFORM</a:t>
            </a:r>
            <a:endParaRPr lang="en-GB" b="1" dirty="0"/>
          </a:p>
        </p:txBody>
      </p:sp>
      <p:sp>
        <p:nvSpPr>
          <p:cNvPr id="3" name="Content Placeholder 2"/>
          <p:cNvSpPr>
            <a:spLocks noGrp="1"/>
          </p:cNvSpPr>
          <p:nvPr>
            <p:ph sz="quarter" idx="1"/>
          </p:nvPr>
        </p:nvSpPr>
        <p:spPr>
          <a:xfrm>
            <a:off x="214282" y="1600200"/>
            <a:ext cx="8715436" cy="5043510"/>
          </a:xfrm>
        </p:spPr>
        <p:txBody>
          <a:bodyPr>
            <a:normAutofit lnSpcReduction="10000"/>
          </a:bodyPr>
          <a:lstStyle/>
          <a:p>
            <a:pPr>
              <a:buNone/>
            </a:pPr>
            <a:r>
              <a:rPr lang="en-GB" sz="3200" dirty="0" smtClean="0"/>
              <a:t>The TVET system was characterised by the following:</a:t>
            </a:r>
          </a:p>
          <a:p>
            <a:pPr lvl="0"/>
            <a:r>
              <a:rPr lang="en-US" sz="3200" dirty="0"/>
              <a:t>Lack of national coherent demand-driven policy</a:t>
            </a:r>
            <a:endParaRPr lang="en-GB" sz="3200" dirty="0"/>
          </a:p>
          <a:p>
            <a:pPr lvl="0"/>
            <a:r>
              <a:rPr lang="en-US" sz="3200" dirty="0"/>
              <a:t>Minimal involvement of the private sector</a:t>
            </a:r>
            <a:endParaRPr lang="en-GB" sz="3200" dirty="0"/>
          </a:p>
          <a:p>
            <a:pPr lvl="0"/>
            <a:r>
              <a:rPr lang="en-US" sz="3200" dirty="0"/>
              <a:t>Inappropriate legislation guidelines and bylaws</a:t>
            </a:r>
            <a:endParaRPr lang="en-GB" sz="3200" dirty="0"/>
          </a:p>
          <a:p>
            <a:pPr lvl="0"/>
            <a:r>
              <a:rPr lang="en-US" sz="3200" dirty="0"/>
              <a:t>Non responsive and inflexible institutional structures</a:t>
            </a:r>
            <a:endParaRPr lang="en-GB" sz="3200" dirty="0"/>
          </a:p>
          <a:p>
            <a:pPr lvl="0"/>
            <a:r>
              <a:rPr lang="en-US" sz="3200" dirty="0"/>
              <a:t>Limited national technical qualifications system based on outdated curricula</a:t>
            </a:r>
            <a:endParaRPr lang="en-GB" sz="3200" dirty="0"/>
          </a:p>
          <a:p>
            <a:pPr lvl="0"/>
            <a:r>
              <a:rPr lang="en-US" sz="3200" dirty="0"/>
              <a:t>Insufficient, unsustainable financial base and ineffective financing mechanisms</a:t>
            </a:r>
            <a:endParaRPr lang="en-GB" sz="3200" dirty="0"/>
          </a:p>
          <a:p>
            <a:pPr>
              <a:buNone/>
            </a:pPr>
            <a:endParaRPr lang="en-GB" dirty="0" smtClean="0"/>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STRATEGIC PLANS</a:t>
            </a:r>
            <a:endParaRPr lang="en-GB" b="1" dirty="0"/>
          </a:p>
        </p:txBody>
      </p:sp>
      <p:sp>
        <p:nvSpPr>
          <p:cNvPr id="3" name="Content Placeholder 2"/>
          <p:cNvSpPr>
            <a:spLocks noGrp="1"/>
          </p:cNvSpPr>
          <p:nvPr>
            <p:ph sz="quarter" idx="1"/>
          </p:nvPr>
        </p:nvSpPr>
        <p:spPr>
          <a:xfrm>
            <a:off x="214282" y="1600200"/>
            <a:ext cx="8786874" cy="5257800"/>
          </a:xfrm>
        </p:spPr>
        <p:txBody>
          <a:bodyPr>
            <a:normAutofit/>
          </a:bodyPr>
          <a:lstStyle/>
          <a:p>
            <a:r>
              <a:rPr lang="en-GB" sz="3200" dirty="0" smtClean="0"/>
              <a:t>To broaden </a:t>
            </a:r>
            <a:r>
              <a:rPr lang="en-GB" sz="3200" dirty="0" err="1" smtClean="0"/>
              <a:t>equitabIe</a:t>
            </a:r>
            <a:r>
              <a:rPr lang="en-GB" sz="3200" dirty="0" smtClean="0"/>
              <a:t> order to mitigate on the short comings and improve the system, strategic plans have been developed with specific goals.</a:t>
            </a:r>
          </a:p>
          <a:p>
            <a:r>
              <a:rPr lang="en-GB" sz="3200" dirty="0" smtClean="0"/>
              <a:t>The current strategic plan which spans from 2007 to 2012 has four goal</a:t>
            </a:r>
          </a:p>
          <a:p>
            <a:r>
              <a:rPr lang="en-GB" sz="3200" dirty="0" smtClean="0"/>
              <a:t>Goal 2 and 3 are relevant for this presentation</a:t>
            </a:r>
          </a:p>
          <a:p>
            <a:pPr lvl="1"/>
            <a:r>
              <a:rPr lang="en-GB" sz="2800" smtClean="0"/>
              <a:t>To  increase </a:t>
            </a:r>
            <a:r>
              <a:rPr lang="en-GB" sz="2800" dirty="0" smtClean="0"/>
              <a:t>access to quality TVET programmes</a:t>
            </a:r>
          </a:p>
          <a:p>
            <a:pPr lvl="1"/>
            <a:r>
              <a:rPr lang="en-GB" sz="2800" dirty="0" smtClean="0"/>
              <a:t>To effectively regulate the training market.</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VISION</a:t>
            </a:r>
            <a:endParaRPr lang="en-GB" b="1" dirty="0"/>
          </a:p>
        </p:txBody>
      </p:sp>
      <p:sp>
        <p:nvSpPr>
          <p:cNvPr id="3" name="Content Placeholder 2"/>
          <p:cNvSpPr>
            <a:spLocks noGrp="1"/>
          </p:cNvSpPr>
          <p:nvPr>
            <p:ph sz="quarter" idx="1"/>
          </p:nvPr>
        </p:nvSpPr>
        <p:spPr/>
        <p:txBody>
          <a:bodyPr/>
          <a:lstStyle/>
          <a:p>
            <a:pPr>
              <a:buNone/>
            </a:pPr>
            <a:r>
              <a:rPr lang="en-US" dirty="0" smtClean="0"/>
              <a:t>To ensure that Malawi attains a situation where there is: </a:t>
            </a:r>
          </a:p>
          <a:p>
            <a:pPr>
              <a:buNone/>
            </a:pPr>
            <a:endParaRPr lang="en-US" b="1" dirty="0" smtClean="0"/>
          </a:p>
          <a:p>
            <a:pPr>
              <a:buNone/>
            </a:pPr>
            <a:r>
              <a:rPr lang="en-US" b="1" dirty="0" smtClean="0"/>
              <a:t>An </a:t>
            </a:r>
            <a:r>
              <a:rPr lang="en-US" b="1" dirty="0"/>
              <a:t>adequate and sustainable generation of internationally competitive skilled workforce capable of spearheading the country's production and export-led socioeconomic growth in a socially responsible manner.</a:t>
            </a:r>
            <a:r>
              <a:rPr lang="en-US" dirty="0"/>
              <a:t> </a:t>
            </a:r>
            <a:endParaRPr lang="en-GB" dirty="0"/>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MISSION STATEMENT</a:t>
            </a:r>
            <a:endParaRPr lang="en-GB" b="1" dirty="0"/>
          </a:p>
        </p:txBody>
      </p:sp>
      <p:sp>
        <p:nvSpPr>
          <p:cNvPr id="3" name="Content Placeholder 2"/>
          <p:cNvSpPr>
            <a:spLocks noGrp="1"/>
          </p:cNvSpPr>
          <p:nvPr>
            <p:ph sz="quarter" idx="1"/>
          </p:nvPr>
        </p:nvSpPr>
        <p:spPr/>
        <p:txBody>
          <a:bodyPr/>
          <a:lstStyle/>
          <a:p>
            <a:pPr>
              <a:buNone/>
            </a:pPr>
            <a:r>
              <a:rPr lang="en-US" b="1" dirty="0"/>
              <a:t>To direct sustainable acquisition of internationally competitive and </a:t>
            </a:r>
            <a:r>
              <a:rPr lang="en-US" b="1" dirty="0" err="1"/>
              <a:t>recognisable</a:t>
            </a:r>
            <a:r>
              <a:rPr lang="en-US" b="1" dirty="0"/>
              <a:t> technical, entrepreneurial and vocational skills by Malawian workforce.</a:t>
            </a:r>
            <a:endParaRPr lang="en-GB" dirty="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ACHIEVEMENTS IN CURRICULUM REFORM</a:t>
            </a:r>
            <a:endParaRPr lang="en-GB" b="1" dirty="0"/>
          </a:p>
        </p:txBody>
      </p:sp>
      <p:sp>
        <p:nvSpPr>
          <p:cNvPr id="3" name="Content Placeholder 2"/>
          <p:cNvSpPr>
            <a:spLocks noGrp="1"/>
          </p:cNvSpPr>
          <p:nvPr>
            <p:ph sz="quarter" idx="1"/>
          </p:nvPr>
        </p:nvSpPr>
        <p:spPr>
          <a:xfrm>
            <a:off x="285720" y="1600200"/>
            <a:ext cx="8643998" cy="5114948"/>
          </a:xfrm>
        </p:spPr>
        <p:txBody>
          <a:bodyPr>
            <a:normAutofit/>
          </a:bodyPr>
          <a:lstStyle/>
          <a:p>
            <a:r>
              <a:rPr lang="en-GB" sz="3200" dirty="0" smtClean="0"/>
              <a:t>Development and gazetting of TQF rules</a:t>
            </a:r>
          </a:p>
          <a:p>
            <a:r>
              <a:rPr lang="en-GB" sz="3200" dirty="0" smtClean="0"/>
              <a:t>Development of CBET curricula  in 9 new occupations </a:t>
            </a:r>
          </a:p>
          <a:p>
            <a:pPr lvl="1"/>
            <a:r>
              <a:rPr lang="en-GB" sz="2800" dirty="0" smtClean="0"/>
              <a:t>Tailoring, Thatching, Water plant operator, Food production, Sign language, Administrative studies, Fisheries, Instrumentation, Professional driver</a:t>
            </a:r>
          </a:p>
          <a:p>
            <a:r>
              <a:rPr lang="en-GB" sz="3200" dirty="0" smtClean="0"/>
              <a:t>Review of 15 old curricula and changed to CBET format.</a:t>
            </a:r>
          </a:p>
          <a:p>
            <a:r>
              <a:rPr lang="en-GB" sz="3200" dirty="0" smtClean="0"/>
              <a:t>Implementation of the reviewed curricula</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DESIGN OF THE TQF CURRICULUM</a:t>
            </a:r>
            <a:endParaRPr lang="en-GB" b="1" dirty="0"/>
          </a:p>
        </p:txBody>
      </p:sp>
      <p:sp>
        <p:nvSpPr>
          <p:cNvPr id="3" name="Content Placeholder 2"/>
          <p:cNvSpPr>
            <a:spLocks noGrp="1"/>
          </p:cNvSpPr>
          <p:nvPr>
            <p:ph sz="quarter" idx="1"/>
          </p:nvPr>
        </p:nvSpPr>
        <p:spPr>
          <a:xfrm>
            <a:off x="285720" y="1600200"/>
            <a:ext cx="8643998" cy="5043510"/>
          </a:xfrm>
        </p:spPr>
        <p:txBody>
          <a:bodyPr>
            <a:normAutofit/>
          </a:bodyPr>
          <a:lstStyle/>
          <a:p>
            <a:r>
              <a:rPr lang="en-GB" dirty="0"/>
              <a:t>A</a:t>
            </a:r>
            <a:r>
              <a:rPr lang="en-GB" dirty="0" smtClean="0"/>
              <a:t> full qualification constitutes 120 credits with </a:t>
            </a:r>
          </a:p>
          <a:p>
            <a:pPr lvl="1"/>
            <a:r>
              <a:rPr lang="en-US" dirty="0" smtClean="0"/>
              <a:t>90 credits occupational </a:t>
            </a:r>
            <a:r>
              <a:rPr lang="en-US" dirty="0"/>
              <a:t>standards </a:t>
            </a:r>
            <a:r>
              <a:rPr lang="en-US" dirty="0" smtClean="0"/>
              <a:t>and 30 credits   fundamental standards at level 1  (75%:25%)</a:t>
            </a:r>
          </a:p>
          <a:p>
            <a:pPr lvl="1"/>
            <a:r>
              <a:rPr lang="en-US" dirty="0" smtClean="0"/>
              <a:t>84 credits occupational standards and 36 credits   fundamental standards at level 2  (70%:30%)</a:t>
            </a:r>
          </a:p>
          <a:p>
            <a:pPr lvl="1"/>
            <a:r>
              <a:rPr lang="en-US" dirty="0" smtClean="0"/>
              <a:t>78 credits occupational standards and 42 credits  fundamental standards at level 3  (65%:35%)</a:t>
            </a:r>
          </a:p>
          <a:p>
            <a:pPr lvl="1"/>
            <a:r>
              <a:rPr lang="en-US" dirty="0" smtClean="0"/>
              <a:t>72 credits occupational standards and 48 credits  fundamental standards at level  4  (60%:40%)</a:t>
            </a:r>
            <a:endParaRPr lang="en-GB" dirty="0" smtClean="0"/>
          </a:p>
          <a:p>
            <a:pPr lvl="1"/>
            <a:endParaRPr lang="en-GB" sz="2000" dirty="0" smtClean="0"/>
          </a:p>
          <a:p>
            <a:pPr lvl="0">
              <a:buNone/>
            </a:pPr>
            <a:endParaRPr lang="en-GB" sz="2800" dirty="0"/>
          </a:p>
          <a:p>
            <a:pPr lvl="0">
              <a:buNone/>
            </a:pPr>
            <a:endParaRPr lang="en-GB" sz="2800" dirty="0"/>
          </a:p>
          <a:p>
            <a:pPr lvl="0">
              <a:buNone/>
            </a:pPr>
            <a:endParaRPr lang="en-GB" sz="2800" dirty="0"/>
          </a:p>
          <a:p>
            <a:pPr lvl="1"/>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CREDITS FOR LEVEL 1 FUNDAMENTAL MODULES</a:t>
            </a:r>
            <a:endParaRPr lang="en-GB" b="1" dirty="0"/>
          </a:p>
        </p:txBody>
      </p:sp>
      <p:sp>
        <p:nvSpPr>
          <p:cNvPr id="3" name="Content Placeholder 2"/>
          <p:cNvSpPr>
            <a:spLocks noGrp="1"/>
          </p:cNvSpPr>
          <p:nvPr>
            <p:ph sz="quarter" idx="1"/>
          </p:nvPr>
        </p:nvSpPr>
        <p:spPr>
          <a:xfrm>
            <a:off x="612648" y="2214554"/>
            <a:ext cx="8153400" cy="4214842"/>
          </a:xfrm>
        </p:spPr>
        <p:txBody>
          <a:bodyPr>
            <a:normAutofit/>
          </a:bodyPr>
          <a:lstStyle/>
          <a:p>
            <a:pPr lvl="0"/>
            <a:r>
              <a:rPr lang="en-GB" sz="3200" dirty="0"/>
              <a:t> Entrepreneurship				</a:t>
            </a:r>
            <a:r>
              <a:rPr lang="en-GB" sz="3200" dirty="0" smtClean="0"/>
              <a:t>7</a:t>
            </a:r>
            <a:endParaRPr lang="en-GB" sz="3200" dirty="0"/>
          </a:p>
          <a:p>
            <a:pPr lvl="0"/>
            <a:r>
              <a:rPr lang="en-GB" sz="3200" dirty="0"/>
              <a:t>Occupational safety health 		</a:t>
            </a:r>
            <a:r>
              <a:rPr lang="en-GB" sz="3200" dirty="0" smtClean="0"/>
              <a:t>7</a:t>
            </a:r>
            <a:endParaRPr lang="en-GB" sz="3200" dirty="0"/>
          </a:p>
          <a:p>
            <a:pPr lvl="0"/>
            <a:r>
              <a:rPr lang="en-GB" sz="3200" dirty="0"/>
              <a:t>Numeracy					</a:t>
            </a:r>
            <a:r>
              <a:rPr lang="en-GB" sz="3200" dirty="0" smtClean="0"/>
              <a:t>4</a:t>
            </a:r>
            <a:endParaRPr lang="en-GB" sz="3200" dirty="0"/>
          </a:p>
          <a:p>
            <a:pPr lvl="0"/>
            <a:r>
              <a:rPr lang="en-GB" sz="3200" dirty="0"/>
              <a:t>Communication				</a:t>
            </a:r>
            <a:r>
              <a:rPr lang="en-GB" sz="3200" dirty="0" smtClean="0"/>
              <a:t>5.5</a:t>
            </a:r>
            <a:endParaRPr lang="en-GB" sz="3200" dirty="0"/>
          </a:p>
          <a:p>
            <a:pPr lvl="0"/>
            <a:r>
              <a:rPr lang="en-GB" sz="3200" u="sng" dirty="0"/>
              <a:t>Science						</a:t>
            </a:r>
            <a:r>
              <a:rPr lang="en-GB" sz="3200" u="sng" dirty="0" smtClean="0"/>
              <a:t>6.5</a:t>
            </a:r>
            <a:endParaRPr lang="en-GB" sz="3200" dirty="0"/>
          </a:p>
          <a:p>
            <a:r>
              <a:rPr lang="en-GB" sz="3200" b="1" u="sng" dirty="0"/>
              <a:t>Total credits					</a:t>
            </a:r>
            <a:r>
              <a:rPr lang="en-GB" sz="3200" b="1" u="sng" dirty="0" smtClean="0"/>
              <a:t>30</a:t>
            </a:r>
            <a:endParaRPr lang="en-GB" sz="3200" dirty="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452</TotalTime>
  <Words>804</Words>
  <Application>Microsoft Office PowerPoint</Application>
  <PresentationFormat>On-screen Show (4:3)</PresentationFormat>
  <Paragraphs>95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INTRODUCING ICT AS A FUNDAMENTAL COMPETENCY IN TVET -MALAWICURRICULUM IN MALAWI</vt:lpstr>
      <vt:lpstr>BACK GROUND TO TEVET REFORM IN MALAWI</vt:lpstr>
      <vt:lpstr>CHARATERISICS OF TVET BEFORE REFORM</vt:lpstr>
      <vt:lpstr>STRATEGIC PLANS</vt:lpstr>
      <vt:lpstr>VISION</vt:lpstr>
      <vt:lpstr>MISSION STATEMENT</vt:lpstr>
      <vt:lpstr>ACHIEVEMENTS IN CURRICULUM REFORM</vt:lpstr>
      <vt:lpstr>DESIGN OF THE TQF CURRICULUM</vt:lpstr>
      <vt:lpstr>CREDITS FOR LEVEL 1 FUNDAMENTAL MODULES</vt:lpstr>
      <vt:lpstr>POST IMPLEMETATION FINDINGS</vt:lpstr>
      <vt:lpstr>INTERVENTION</vt:lpstr>
      <vt:lpstr>CONTENT  OF THE ICT CURRICULA</vt:lpstr>
      <vt:lpstr>USEFULNESS TO FUTURE TVET TRAINEE NEEDS</vt:lpstr>
      <vt:lpstr>USEFULNESS TO FUTURE TVET TRAINEE NEEDS</vt:lpstr>
      <vt:lpstr>TIME-FRAME</vt:lpstr>
      <vt:lpstr>IMPLICATIONS</vt:lpstr>
      <vt:lpstr>Slide 17</vt:lpstr>
      <vt:lpstr>IMPLICATIONS</vt:lpstr>
      <vt:lpstr>CONCLUSION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Makulumiza</dc:creator>
  <cp:lastModifiedBy>user</cp:lastModifiedBy>
  <cp:revision>59</cp:revision>
  <dcterms:created xsi:type="dcterms:W3CDTF">2011-05-22T15:35:31Z</dcterms:created>
  <dcterms:modified xsi:type="dcterms:W3CDTF">2011-05-24T11:22:48Z</dcterms:modified>
</cp:coreProperties>
</file>